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EFFDE-A6C3-45A7-AF01-A43546415450}" type="datetimeFigureOut">
              <a:rPr lang="en-US" smtClean="0"/>
              <a:t>06-Jun-25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9277-9413-4D96-88D2-9BD70A3BE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158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EFFDE-A6C3-45A7-AF01-A43546415450}" type="datetimeFigureOut">
              <a:rPr lang="en-US" smtClean="0"/>
              <a:t>06-Jun-25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9277-9413-4D96-88D2-9BD70A3BE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81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EFFDE-A6C3-45A7-AF01-A43546415450}" type="datetimeFigureOut">
              <a:rPr lang="en-US" smtClean="0"/>
              <a:t>06-Jun-25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9277-9413-4D96-88D2-9BD70A3BE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117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EFFDE-A6C3-45A7-AF01-A43546415450}" type="datetimeFigureOut">
              <a:rPr lang="en-US" smtClean="0"/>
              <a:t>06-Jun-25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9277-9413-4D96-88D2-9BD70A3BE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78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EFFDE-A6C3-45A7-AF01-A43546415450}" type="datetimeFigureOut">
              <a:rPr lang="en-US" smtClean="0"/>
              <a:t>06-Jun-25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9277-9413-4D96-88D2-9BD70A3BE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842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EFFDE-A6C3-45A7-AF01-A43546415450}" type="datetimeFigureOut">
              <a:rPr lang="en-US" smtClean="0"/>
              <a:t>06-Jun-25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9277-9413-4D96-88D2-9BD70A3BE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71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EFFDE-A6C3-45A7-AF01-A43546415450}" type="datetimeFigureOut">
              <a:rPr lang="en-US" smtClean="0"/>
              <a:t>06-Jun-25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9277-9413-4D96-88D2-9BD70A3BE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09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EFFDE-A6C3-45A7-AF01-A43546415450}" type="datetimeFigureOut">
              <a:rPr lang="en-US" smtClean="0"/>
              <a:t>06-Jun-25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9277-9413-4D96-88D2-9BD70A3BE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8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EFFDE-A6C3-45A7-AF01-A43546415450}" type="datetimeFigureOut">
              <a:rPr lang="en-US" smtClean="0"/>
              <a:t>06-Jun-25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9277-9413-4D96-88D2-9BD70A3BE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29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EFFDE-A6C3-45A7-AF01-A43546415450}" type="datetimeFigureOut">
              <a:rPr lang="en-US" smtClean="0"/>
              <a:t>06-Jun-25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9277-9413-4D96-88D2-9BD70A3BE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979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EFFDE-A6C3-45A7-AF01-A43546415450}" type="datetimeFigureOut">
              <a:rPr lang="en-US" smtClean="0"/>
              <a:t>06-Jun-25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9277-9413-4D96-88D2-9BD70A3BE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298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EFFDE-A6C3-45A7-AF01-A43546415450}" type="datetimeFigureOut">
              <a:rPr lang="en-US" smtClean="0"/>
              <a:t>06-Jun-25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9277-9413-4D96-88D2-9BD70A3BE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402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TextShape 1"/>
          <p:cNvSpPr txBox="1"/>
          <p:nvPr/>
        </p:nvSpPr>
        <p:spPr>
          <a:xfrm>
            <a:off x="685800" y="543600"/>
            <a:ext cx="8534160" cy="6091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3200" b="1">
                <a:latin typeface="Bookman Old Style"/>
              </a:rPr>
              <a:t>Virtualization</a:t>
            </a:r>
            <a:endParaRPr/>
          </a:p>
        </p:txBody>
      </p:sp>
      <p:sp>
        <p:nvSpPr>
          <p:cNvPr id="448" name="CustomShape 2"/>
          <p:cNvSpPr/>
          <p:nvPr/>
        </p:nvSpPr>
        <p:spPr>
          <a:xfrm>
            <a:off x="609480" y="1143000"/>
            <a:ext cx="11073960" cy="58510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IN" b="1" dirty="0">
                <a:solidFill>
                  <a:srgbClr val="000000"/>
                </a:solidFill>
                <a:latin typeface="Bookman Old Style"/>
                <a:ea typeface="DejaVu Sans"/>
              </a:rPr>
              <a:t>Need of Virtualization</a:t>
            </a:r>
            <a:endParaRPr dirty="0"/>
          </a:p>
          <a:p>
            <a:pPr marL="285750" indent="-285750">
              <a:lnSpc>
                <a:spcPct val="100000"/>
              </a:lnSpc>
              <a:buClr>
                <a:srgbClr val="C00000"/>
              </a:buClr>
              <a:buSzPct val="80000"/>
              <a:buFont typeface="Wingdings" pitchFamily="2" charset="2"/>
              <a:buChar char="Ø"/>
            </a:pPr>
            <a:r>
              <a:rPr lang="en-IN" dirty="0">
                <a:solidFill>
                  <a:srgbClr val="000000"/>
                </a:solidFill>
                <a:latin typeface="Bookman Old Style"/>
                <a:ea typeface="DejaVu Sans"/>
              </a:rPr>
              <a:t>Reduces the number of physical servers.</a:t>
            </a:r>
            <a:endParaRPr dirty="0"/>
          </a:p>
          <a:p>
            <a:pPr marL="285750" indent="-285750">
              <a:lnSpc>
                <a:spcPct val="100000"/>
              </a:lnSpc>
              <a:buClr>
                <a:srgbClr val="C00000"/>
              </a:buClr>
              <a:buSzPct val="80000"/>
              <a:buFont typeface="Wingdings" pitchFamily="2" charset="2"/>
              <a:buChar char="Ø"/>
            </a:pPr>
            <a:r>
              <a:rPr lang="en-IN" dirty="0">
                <a:solidFill>
                  <a:srgbClr val="000000"/>
                </a:solidFill>
                <a:latin typeface="Bookman Old Style"/>
                <a:ea typeface="DejaVu Sans"/>
              </a:rPr>
              <a:t>Capability of running multiple operating systems and applications on a single computer or server.</a:t>
            </a:r>
            <a:endParaRPr dirty="0"/>
          </a:p>
          <a:p>
            <a:pPr marL="285750" indent="-285750">
              <a:lnSpc>
                <a:spcPct val="100000"/>
              </a:lnSpc>
              <a:buClr>
                <a:srgbClr val="C00000"/>
              </a:buClr>
              <a:buSzPct val="80000"/>
              <a:buFont typeface="Wingdings" pitchFamily="2" charset="2"/>
              <a:buChar char="Ø"/>
            </a:pPr>
            <a:r>
              <a:rPr lang="en-IN" dirty="0">
                <a:solidFill>
                  <a:srgbClr val="000000"/>
                </a:solidFill>
                <a:latin typeface="Bookman Old Style"/>
                <a:ea typeface="DejaVu Sans"/>
              </a:rPr>
              <a:t>Ability to Recover from disaster.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IN" b="1" dirty="0">
                <a:solidFill>
                  <a:srgbClr val="000000"/>
                </a:solidFill>
                <a:latin typeface="Bookman Old Style"/>
                <a:ea typeface="DejaVu Sans"/>
              </a:rPr>
              <a:t>Before Virtualization</a:t>
            </a:r>
            <a:endParaRPr dirty="0"/>
          </a:p>
          <a:p>
            <a:pPr marL="285750" indent="-285750">
              <a:lnSpc>
                <a:spcPct val="100000"/>
              </a:lnSpc>
              <a:buClr>
                <a:srgbClr val="C00000"/>
              </a:buClr>
              <a:buSzPct val="80000"/>
              <a:buFont typeface="Wingdings" pitchFamily="2" charset="2"/>
              <a:buChar char="Ø"/>
            </a:pPr>
            <a:r>
              <a:rPr lang="en-IN" dirty="0">
                <a:solidFill>
                  <a:srgbClr val="000000"/>
                </a:solidFill>
                <a:latin typeface="Bookman Old Style"/>
                <a:ea typeface="DejaVu Sans"/>
              </a:rPr>
              <a:t>Single OS image per machine.</a:t>
            </a:r>
            <a:endParaRPr dirty="0"/>
          </a:p>
          <a:p>
            <a:pPr marL="285750" indent="-285750">
              <a:lnSpc>
                <a:spcPct val="100000"/>
              </a:lnSpc>
              <a:buClr>
                <a:srgbClr val="C00000"/>
              </a:buClr>
              <a:buSzPct val="80000"/>
              <a:buFont typeface="Wingdings" pitchFamily="2" charset="2"/>
              <a:buChar char="Ø"/>
            </a:pPr>
            <a:r>
              <a:rPr lang="en-IN" dirty="0">
                <a:solidFill>
                  <a:srgbClr val="000000"/>
                </a:solidFill>
                <a:latin typeface="Bookman Old Style"/>
                <a:ea typeface="DejaVu Sans"/>
              </a:rPr>
              <a:t>Running multiple applications on same machine often creates conflict.</a:t>
            </a:r>
            <a:endParaRPr dirty="0"/>
          </a:p>
          <a:p>
            <a:pPr marL="285750" indent="-285750">
              <a:lnSpc>
                <a:spcPct val="100000"/>
              </a:lnSpc>
              <a:buClr>
                <a:srgbClr val="C00000"/>
              </a:buClr>
              <a:buSzPct val="80000"/>
              <a:buFont typeface="Wingdings" pitchFamily="2" charset="2"/>
              <a:buChar char="Ø"/>
            </a:pPr>
            <a:r>
              <a:rPr lang="en-IN" dirty="0">
                <a:solidFill>
                  <a:srgbClr val="000000"/>
                </a:solidFill>
                <a:latin typeface="Bookman Old Style"/>
                <a:ea typeface="DejaVu Sans"/>
              </a:rPr>
              <a:t>Inflexible and costly infrastructure.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IN" b="1" dirty="0">
                <a:solidFill>
                  <a:srgbClr val="000000"/>
                </a:solidFill>
                <a:latin typeface="Bookman Old Style"/>
                <a:ea typeface="DejaVu Sans"/>
              </a:rPr>
              <a:t>After Virtualization</a:t>
            </a:r>
            <a:endParaRPr dirty="0"/>
          </a:p>
          <a:p>
            <a:pPr marL="285750" indent="-285750">
              <a:lnSpc>
                <a:spcPct val="100000"/>
              </a:lnSpc>
              <a:buClr>
                <a:srgbClr val="C00000"/>
              </a:buClr>
              <a:buSzPct val="80000"/>
              <a:buFont typeface="Wingdings" pitchFamily="2" charset="2"/>
              <a:buChar char="Ø"/>
            </a:pPr>
            <a:r>
              <a:rPr lang="en-IN" dirty="0">
                <a:solidFill>
                  <a:srgbClr val="000000"/>
                </a:solidFill>
                <a:latin typeface="Bookman Old Style"/>
                <a:ea typeface="DejaVu Sans"/>
              </a:rPr>
              <a:t>Hardware-Independent of </a:t>
            </a:r>
            <a:r>
              <a:rPr lang="en-IN" dirty="0" err="1">
                <a:solidFill>
                  <a:srgbClr val="000000"/>
                </a:solidFill>
                <a:latin typeface="Bookman Old Style"/>
                <a:ea typeface="DejaVu Sans"/>
              </a:rPr>
              <a:t>Os</a:t>
            </a:r>
            <a:r>
              <a:rPr lang="en-IN" dirty="0">
                <a:solidFill>
                  <a:srgbClr val="000000"/>
                </a:solidFill>
                <a:latin typeface="Bookman Old Style"/>
                <a:ea typeface="DejaVu Sans"/>
              </a:rPr>
              <a:t> and applications.</a:t>
            </a:r>
            <a:endParaRPr dirty="0"/>
          </a:p>
          <a:p>
            <a:pPr marL="285750" indent="-285750">
              <a:lnSpc>
                <a:spcPct val="100000"/>
              </a:lnSpc>
              <a:buClr>
                <a:srgbClr val="C00000"/>
              </a:buClr>
              <a:buSzPct val="80000"/>
              <a:buFont typeface="Wingdings" pitchFamily="2" charset="2"/>
              <a:buChar char="Ø"/>
            </a:pPr>
            <a:r>
              <a:rPr lang="en-IN" dirty="0">
                <a:solidFill>
                  <a:srgbClr val="000000"/>
                </a:solidFill>
                <a:latin typeface="Bookman Old Style"/>
                <a:ea typeface="DejaVu Sans"/>
              </a:rPr>
              <a:t>Simple, cost effective high availability for all servers.</a:t>
            </a:r>
            <a:endParaRPr dirty="0"/>
          </a:p>
          <a:p>
            <a:pPr marL="285750" indent="-285750">
              <a:lnSpc>
                <a:spcPct val="100000"/>
              </a:lnSpc>
              <a:buClr>
                <a:srgbClr val="C00000"/>
              </a:buClr>
              <a:buSzPct val="80000"/>
              <a:buFont typeface="Wingdings" pitchFamily="2" charset="2"/>
              <a:buChar char="Ø"/>
            </a:pPr>
            <a:r>
              <a:rPr lang="en-IN" dirty="0">
                <a:solidFill>
                  <a:srgbClr val="000000"/>
                </a:solidFill>
                <a:latin typeface="Bookman Old Style"/>
                <a:ea typeface="DejaVu Sans"/>
              </a:rPr>
              <a:t>Can manage OS and application as a single unit by encapsulating them into Virtual machine.</a:t>
            </a:r>
            <a:endParaRPr dirty="0"/>
          </a:p>
          <a:p>
            <a:pPr marL="285750" indent="-285750">
              <a:lnSpc>
                <a:spcPct val="100000"/>
              </a:lnSpc>
              <a:buClr>
                <a:srgbClr val="C00000"/>
              </a:buClr>
              <a:buSzPct val="80000"/>
              <a:buFont typeface="Wingdings" pitchFamily="2" charset="2"/>
              <a:buChar char="Ø"/>
            </a:pPr>
            <a:r>
              <a:rPr lang="en-IN" dirty="0">
                <a:solidFill>
                  <a:srgbClr val="000000"/>
                </a:solidFill>
                <a:latin typeface="Bookman Old Style"/>
                <a:ea typeface="DejaVu Sans"/>
              </a:rPr>
              <a:t>Automatic restart of Virtual machine in case of server failure.</a:t>
            </a:r>
            <a:endParaRPr dirty="0"/>
          </a:p>
          <a:p>
            <a:pPr marL="285750" indent="-285750">
              <a:lnSpc>
                <a:spcPct val="100000"/>
              </a:lnSpc>
              <a:buClr>
                <a:srgbClr val="C00000"/>
              </a:buClr>
              <a:buSzPct val="80000"/>
              <a:buFont typeface="Wingdings" pitchFamily="2" charset="2"/>
              <a:buChar char="Ø"/>
            </a:pPr>
            <a:r>
              <a:rPr lang="en-IN" dirty="0">
                <a:solidFill>
                  <a:srgbClr val="000000"/>
                </a:solidFill>
                <a:latin typeface="Bookman Old Style"/>
                <a:ea typeface="DejaVu Sans"/>
              </a:rPr>
              <a:t>Zero downtime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272874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TextShape 1"/>
          <p:cNvSpPr txBox="1"/>
          <p:nvPr/>
        </p:nvSpPr>
        <p:spPr>
          <a:xfrm>
            <a:off x="355680" y="228600"/>
            <a:ext cx="10820160" cy="456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3200" b="1">
                <a:latin typeface="Bookman Old Style"/>
              </a:rPr>
              <a:t>           Virtualization</a:t>
            </a:r>
            <a:endParaRPr/>
          </a:p>
        </p:txBody>
      </p:sp>
      <p:sp>
        <p:nvSpPr>
          <p:cNvPr id="450" name="CustomShape 2"/>
          <p:cNvSpPr/>
          <p:nvPr/>
        </p:nvSpPr>
        <p:spPr>
          <a:xfrm>
            <a:off x="6400800" y="990720"/>
            <a:ext cx="5790960" cy="395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IN" sz="2000" b="1">
                <a:solidFill>
                  <a:srgbClr val="000000"/>
                </a:solidFill>
                <a:latin typeface="Bookman Old Style"/>
                <a:ea typeface="DejaVu Sans"/>
              </a:rPr>
              <a:t>         After Virtualization</a:t>
            </a:r>
            <a:endParaRPr/>
          </a:p>
        </p:txBody>
      </p:sp>
      <p:pic>
        <p:nvPicPr>
          <p:cNvPr id="451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80880" y="1818720"/>
            <a:ext cx="5384520" cy="4800240"/>
          </a:xfrm>
          <a:prstGeom prst="rect">
            <a:avLst/>
          </a:prstGeom>
          <a:ln>
            <a:noFill/>
          </a:ln>
        </p:spPr>
      </p:pic>
      <p:pic>
        <p:nvPicPr>
          <p:cNvPr id="452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5902920" y="1818720"/>
            <a:ext cx="6072480" cy="4800240"/>
          </a:xfrm>
          <a:prstGeom prst="rect">
            <a:avLst/>
          </a:prstGeom>
          <a:ln>
            <a:noFill/>
          </a:ln>
        </p:spPr>
      </p:pic>
      <p:sp>
        <p:nvSpPr>
          <p:cNvPr id="453" name="CustomShape 3"/>
          <p:cNvSpPr/>
          <p:nvPr/>
        </p:nvSpPr>
        <p:spPr>
          <a:xfrm>
            <a:off x="304920" y="990720"/>
            <a:ext cx="4774680" cy="395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IN" sz="2000" b="1">
                <a:solidFill>
                  <a:srgbClr val="000000"/>
                </a:solidFill>
                <a:latin typeface="Bookman Old Style"/>
                <a:ea typeface="DejaVu Sans"/>
              </a:rPr>
              <a:t>Before Virtualization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7316662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Bookman Old Style</vt:lpstr>
      <vt:lpstr>Calibri</vt:lpstr>
      <vt:lpstr>Calibri Light</vt:lpstr>
      <vt:lpstr>DejaVu Sans</vt:lpstr>
      <vt:lpstr>Wingdings</vt:lpstr>
      <vt:lpstr>Office Theme</vt:lpstr>
      <vt:lpstr>PowerPoint Presentation</vt:lpstr>
      <vt:lpstr>PowerPoint Presentation</vt:lpstr>
    </vt:vector>
  </TitlesOfParts>
  <Company>IIT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CC2</dc:creator>
  <cp:lastModifiedBy>CC2</cp:lastModifiedBy>
  <cp:revision>1</cp:revision>
  <dcterms:created xsi:type="dcterms:W3CDTF">2025-06-06T09:47:11Z</dcterms:created>
  <dcterms:modified xsi:type="dcterms:W3CDTF">2025-06-06T09:47:27Z</dcterms:modified>
</cp:coreProperties>
</file>